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79" r:id="rId4"/>
    <p:sldId id="258" r:id="rId5"/>
    <p:sldId id="259" r:id="rId6"/>
    <p:sldId id="261" r:id="rId7"/>
    <p:sldId id="263" r:id="rId8"/>
    <p:sldId id="270" r:id="rId9"/>
    <p:sldId id="272" r:id="rId10"/>
    <p:sldId id="273" r:id="rId11"/>
    <p:sldId id="274" r:id="rId12"/>
    <p:sldId id="275" r:id="rId13"/>
    <p:sldId id="276" r:id="rId14"/>
    <p:sldId id="278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A3311-8C76-184D-82C4-E575687F4EAB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9FF5D-7442-784F-BDF7-C9119F5581D2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err="1" smtClean="0"/>
            <a:t>Menumbuhkan</a:t>
          </a:r>
          <a:r>
            <a:rPr lang="en-US" dirty="0" smtClean="0"/>
            <a:t> </a:t>
          </a:r>
          <a:r>
            <a:rPr lang="en-US" dirty="0" err="1" smtClean="0"/>
            <a:t>kemampuan</a:t>
          </a:r>
          <a:r>
            <a:rPr lang="en-US" dirty="0" smtClean="0"/>
            <a:t> “</a:t>
          </a:r>
          <a:r>
            <a:rPr lang="en-US" dirty="0" err="1" smtClean="0"/>
            <a:t>melaksanakan</a:t>
          </a:r>
          <a:r>
            <a:rPr lang="en-US" dirty="0" smtClean="0"/>
            <a:t>”</a:t>
          </a:r>
          <a:endParaRPr lang="en-US" dirty="0"/>
        </a:p>
      </dgm:t>
    </dgm:pt>
    <dgm:pt modelId="{515D756D-FD83-ED46-91E1-8794863F471E}" type="parTrans" cxnId="{D9010474-ED84-3246-B4B9-53DAD7017ADA}">
      <dgm:prSet/>
      <dgm:spPr/>
      <dgm:t>
        <a:bodyPr/>
        <a:lstStyle/>
        <a:p>
          <a:endParaRPr lang="en-US"/>
        </a:p>
      </dgm:t>
    </dgm:pt>
    <dgm:pt modelId="{02B8565C-299A-0540-9FCA-4EC550032628}" type="sibTrans" cxnId="{D9010474-ED84-3246-B4B9-53DAD7017ADA}">
      <dgm:prSet/>
      <dgm:spPr/>
      <dgm:t>
        <a:bodyPr/>
        <a:lstStyle/>
        <a:p>
          <a:endParaRPr lang="en-US"/>
        </a:p>
      </dgm:t>
    </dgm:pt>
    <dgm:pt modelId="{34DE5052-7809-7F45-B107-A24BFF945AD0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err="1" smtClean="0"/>
            <a:t>Mengembangkan</a:t>
          </a:r>
          <a:r>
            <a:rPr lang="en-US" dirty="0" smtClean="0"/>
            <a:t> </a:t>
          </a:r>
          <a:r>
            <a:rPr lang="en-US" dirty="0" err="1" smtClean="0"/>
            <a:t>ketrampilan</a:t>
          </a:r>
          <a:r>
            <a:rPr lang="en-US" dirty="0" smtClean="0"/>
            <a:t> “</a:t>
          </a:r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r>
            <a:rPr lang="en-US" dirty="0" smtClean="0"/>
            <a:t> </a:t>
          </a:r>
          <a:r>
            <a:rPr lang="en-US" dirty="0" err="1" smtClean="0"/>
            <a:t>klinik</a:t>
          </a:r>
          <a:r>
            <a:rPr lang="en-US" dirty="0" smtClean="0"/>
            <a:t>”</a:t>
          </a:r>
          <a:endParaRPr lang="en-US" dirty="0"/>
        </a:p>
      </dgm:t>
    </dgm:pt>
    <dgm:pt modelId="{F2177D98-A38F-F645-9745-740C09354DE6}" type="parTrans" cxnId="{1CACA20A-8F01-484C-B844-13833BC9029E}">
      <dgm:prSet/>
      <dgm:spPr/>
      <dgm:t>
        <a:bodyPr/>
        <a:lstStyle/>
        <a:p>
          <a:endParaRPr lang="en-US"/>
        </a:p>
      </dgm:t>
    </dgm:pt>
    <dgm:pt modelId="{CE8CBDD5-3E88-F049-A25F-34246E6B3B01}" type="sibTrans" cxnId="{1CACA20A-8F01-484C-B844-13833BC9029E}">
      <dgm:prSet/>
      <dgm:spPr/>
      <dgm:t>
        <a:bodyPr/>
        <a:lstStyle/>
        <a:p>
          <a:endParaRPr lang="en-US"/>
        </a:p>
      </dgm:t>
    </dgm:pt>
    <dgm:pt modelId="{2F4F1E84-6D13-1E45-A84F-4C8B9D731C0F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 err="1" smtClean="0"/>
            <a:t>Menumbuh-kembangkan</a:t>
          </a:r>
          <a:r>
            <a:rPr lang="en-US" dirty="0" smtClean="0"/>
            <a:t> </a:t>
          </a:r>
          <a:r>
            <a:rPr lang="en-US" dirty="0" err="1" smtClean="0"/>
            <a:t>kemandirian</a:t>
          </a:r>
          <a:r>
            <a:rPr lang="en-US" dirty="0" smtClean="0"/>
            <a:t> </a:t>
          </a:r>
          <a:r>
            <a:rPr lang="en-US" dirty="0" err="1" smtClean="0"/>
            <a:t>profesional</a:t>
          </a:r>
          <a:endParaRPr lang="en-US" dirty="0"/>
        </a:p>
      </dgm:t>
    </dgm:pt>
    <dgm:pt modelId="{E0D837FB-7584-B94F-8D3E-57CE9A52D244}" type="parTrans" cxnId="{AD412AFF-E4CC-4D4F-B753-5E36199B50BD}">
      <dgm:prSet/>
      <dgm:spPr/>
      <dgm:t>
        <a:bodyPr/>
        <a:lstStyle/>
        <a:p>
          <a:endParaRPr lang="en-US"/>
        </a:p>
      </dgm:t>
    </dgm:pt>
    <dgm:pt modelId="{66B728F2-0794-2A4F-814B-D77F021A2C2D}" type="sibTrans" cxnId="{AD412AFF-E4CC-4D4F-B753-5E36199B50BD}">
      <dgm:prSet/>
      <dgm:spPr/>
      <dgm:t>
        <a:bodyPr/>
        <a:lstStyle/>
        <a:p>
          <a:endParaRPr lang="en-US"/>
        </a:p>
      </dgm:t>
    </dgm:pt>
    <dgm:pt modelId="{85CB5F07-E77D-5945-A59D-160361792C71}" type="pres">
      <dgm:prSet presAssocID="{5B0A3311-8C76-184D-82C4-E575687F4EA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BDDFAB-8AD9-4541-B02F-CBCA21E7E61E}" type="pres">
      <dgm:prSet presAssocID="{5B0A3311-8C76-184D-82C4-E575687F4EAB}" presName="dummyMaxCanvas" presStyleCnt="0">
        <dgm:presLayoutVars/>
      </dgm:prSet>
      <dgm:spPr/>
    </dgm:pt>
    <dgm:pt modelId="{2EDE9377-5868-E94D-B3F9-CA121FCA31F8}" type="pres">
      <dgm:prSet presAssocID="{5B0A3311-8C76-184D-82C4-E575687F4EA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10103-947F-744A-A51E-5C92502B4EAE}" type="pres">
      <dgm:prSet presAssocID="{5B0A3311-8C76-184D-82C4-E575687F4EA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403ED-7DF5-C544-96C2-AC850327CFB3}" type="pres">
      <dgm:prSet presAssocID="{5B0A3311-8C76-184D-82C4-E575687F4EA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0312A-AEC5-D942-8811-DA91B40F18AC}" type="pres">
      <dgm:prSet presAssocID="{5B0A3311-8C76-184D-82C4-E575687F4EA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29212-E697-1240-B3AF-5D0A67344C63}" type="pres">
      <dgm:prSet presAssocID="{5B0A3311-8C76-184D-82C4-E575687F4EA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11200-545E-FF47-A296-3DD6D4BC0D06}" type="pres">
      <dgm:prSet presAssocID="{5B0A3311-8C76-184D-82C4-E575687F4EA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D4760-8F18-6944-97B9-64E08DBC15C8}" type="pres">
      <dgm:prSet presAssocID="{5B0A3311-8C76-184D-82C4-E575687F4EA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8ACE5-E50A-6248-BFE7-12BD16869FC2}" type="pres">
      <dgm:prSet presAssocID="{5B0A3311-8C76-184D-82C4-E575687F4EA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C45E3-F178-4C88-9A65-5E7551AFC9FC}" type="presOf" srcId="{2F4F1E84-6D13-1E45-A84F-4C8B9D731C0F}" destId="{A07403ED-7DF5-C544-96C2-AC850327CFB3}" srcOrd="0" destOrd="0" presId="urn:microsoft.com/office/officeart/2005/8/layout/vProcess5"/>
    <dgm:cxn modelId="{5B53709C-D18B-4995-B3B8-CBE87C187BC1}" type="presOf" srcId="{34DE5052-7809-7F45-B107-A24BFF945AD0}" destId="{BC910103-947F-744A-A51E-5C92502B4EAE}" srcOrd="0" destOrd="0" presId="urn:microsoft.com/office/officeart/2005/8/layout/vProcess5"/>
    <dgm:cxn modelId="{D9010474-ED84-3246-B4B9-53DAD7017ADA}" srcId="{5B0A3311-8C76-184D-82C4-E575687F4EAB}" destId="{5639FF5D-7442-784F-BDF7-C9119F5581D2}" srcOrd="0" destOrd="0" parTransId="{515D756D-FD83-ED46-91E1-8794863F471E}" sibTransId="{02B8565C-299A-0540-9FCA-4EC550032628}"/>
    <dgm:cxn modelId="{A164C151-0753-4F47-BB23-55EF86C1406B}" type="presOf" srcId="{02B8565C-299A-0540-9FCA-4EC550032628}" destId="{0CD0312A-AEC5-D942-8811-DA91B40F18AC}" srcOrd="0" destOrd="0" presId="urn:microsoft.com/office/officeart/2005/8/layout/vProcess5"/>
    <dgm:cxn modelId="{AE2DC8A4-C1E1-4EB1-809B-15326E4189B8}" type="presOf" srcId="{5639FF5D-7442-784F-BDF7-C9119F5581D2}" destId="{E1A11200-545E-FF47-A296-3DD6D4BC0D06}" srcOrd="1" destOrd="0" presId="urn:microsoft.com/office/officeart/2005/8/layout/vProcess5"/>
    <dgm:cxn modelId="{1CACA20A-8F01-484C-B844-13833BC9029E}" srcId="{5B0A3311-8C76-184D-82C4-E575687F4EAB}" destId="{34DE5052-7809-7F45-B107-A24BFF945AD0}" srcOrd="1" destOrd="0" parTransId="{F2177D98-A38F-F645-9745-740C09354DE6}" sibTransId="{CE8CBDD5-3E88-F049-A25F-34246E6B3B01}"/>
    <dgm:cxn modelId="{E3CB5829-1350-4B3D-8686-D28A67A43F95}" type="presOf" srcId="{34DE5052-7809-7F45-B107-A24BFF945AD0}" destId="{0CFD4760-8F18-6944-97B9-64E08DBC15C8}" srcOrd="1" destOrd="0" presId="urn:microsoft.com/office/officeart/2005/8/layout/vProcess5"/>
    <dgm:cxn modelId="{063AB0EC-C5FE-47DD-9A56-8A65BF229B66}" type="presOf" srcId="{5B0A3311-8C76-184D-82C4-E575687F4EAB}" destId="{85CB5F07-E77D-5945-A59D-160361792C71}" srcOrd="0" destOrd="0" presId="urn:microsoft.com/office/officeart/2005/8/layout/vProcess5"/>
    <dgm:cxn modelId="{BDD84B35-160A-4934-AB4D-81D6436F427D}" type="presOf" srcId="{CE8CBDD5-3E88-F049-A25F-34246E6B3B01}" destId="{54F29212-E697-1240-B3AF-5D0A67344C63}" srcOrd="0" destOrd="0" presId="urn:microsoft.com/office/officeart/2005/8/layout/vProcess5"/>
    <dgm:cxn modelId="{49E251DC-0503-4C94-8177-25D2C46AAAF6}" type="presOf" srcId="{2F4F1E84-6D13-1E45-A84F-4C8B9D731C0F}" destId="{7FB8ACE5-E50A-6248-BFE7-12BD16869FC2}" srcOrd="1" destOrd="0" presId="urn:microsoft.com/office/officeart/2005/8/layout/vProcess5"/>
    <dgm:cxn modelId="{209A6ABD-86A3-40DC-841A-E15E92237B9A}" type="presOf" srcId="{5639FF5D-7442-784F-BDF7-C9119F5581D2}" destId="{2EDE9377-5868-E94D-B3F9-CA121FCA31F8}" srcOrd="0" destOrd="0" presId="urn:microsoft.com/office/officeart/2005/8/layout/vProcess5"/>
    <dgm:cxn modelId="{AD412AFF-E4CC-4D4F-B753-5E36199B50BD}" srcId="{5B0A3311-8C76-184D-82C4-E575687F4EAB}" destId="{2F4F1E84-6D13-1E45-A84F-4C8B9D731C0F}" srcOrd="2" destOrd="0" parTransId="{E0D837FB-7584-B94F-8D3E-57CE9A52D244}" sibTransId="{66B728F2-0794-2A4F-814B-D77F021A2C2D}"/>
    <dgm:cxn modelId="{EACCAD7D-1AB8-4496-9F13-06C961458CB6}" type="presParOf" srcId="{85CB5F07-E77D-5945-A59D-160361792C71}" destId="{0CBDDFAB-8AD9-4541-B02F-CBCA21E7E61E}" srcOrd="0" destOrd="0" presId="urn:microsoft.com/office/officeart/2005/8/layout/vProcess5"/>
    <dgm:cxn modelId="{6B476CDC-DEB0-4F0A-8239-08581F93CA2C}" type="presParOf" srcId="{85CB5F07-E77D-5945-A59D-160361792C71}" destId="{2EDE9377-5868-E94D-B3F9-CA121FCA31F8}" srcOrd="1" destOrd="0" presId="urn:microsoft.com/office/officeart/2005/8/layout/vProcess5"/>
    <dgm:cxn modelId="{70EE0BFF-D77E-487B-9BE5-52101CD91C8E}" type="presParOf" srcId="{85CB5F07-E77D-5945-A59D-160361792C71}" destId="{BC910103-947F-744A-A51E-5C92502B4EAE}" srcOrd="2" destOrd="0" presId="urn:microsoft.com/office/officeart/2005/8/layout/vProcess5"/>
    <dgm:cxn modelId="{62FEE162-25C4-4A4D-A66D-5EEC491B8A29}" type="presParOf" srcId="{85CB5F07-E77D-5945-A59D-160361792C71}" destId="{A07403ED-7DF5-C544-96C2-AC850327CFB3}" srcOrd="3" destOrd="0" presId="urn:microsoft.com/office/officeart/2005/8/layout/vProcess5"/>
    <dgm:cxn modelId="{9B63B8EE-6A95-4FC0-90D7-3B4E7F233B67}" type="presParOf" srcId="{85CB5F07-E77D-5945-A59D-160361792C71}" destId="{0CD0312A-AEC5-D942-8811-DA91B40F18AC}" srcOrd="4" destOrd="0" presId="urn:microsoft.com/office/officeart/2005/8/layout/vProcess5"/>
    <dgm:cxn modelId="{B6C71E9F-99DD-437C-BA08-C598DDDCDB18}" type="presParOf" srcId="{85CB5F07-E77D-5945-A59D-160361792C71}" destId="{54F29212-E697-1240-B3AF-5D0A67344C63}" srcOrd="5" destOrd="0" presId="urn:microsoft.com/office/officeart/2005/8/layout/vProcess5"/>
    <dgm:cxn modelId="{50B0BBC1-CCF5-4CC9-B8CB-319753E8EBBB}" type="presParOf" srcId="{85CB5F07-E77D-5945-A59D-160361792C71}" destId="{E1A11200-545E-FF47-A296-3DD6D4BC0D06}" srcOrd="6" destOrd="0" presId="urn:microsoft.com/office/officeart/2005/8/layout/vProcess5"/>
    <dgm:cxn modelId="{7E19258E-17B3-4C15-8251-25E2591C9095}" type="presParOf" srcId="{85CB5F07-E77D-5945-A59D-160361792C71}" destId="{0CFD4760-8F18-6944-97B9-64E08DBC15C8}" srcOrd="7" destOrd="0" presId="urn:microsoft.com/office/officeart/2005/8/layout/vProcess5"/>
    <dgm:cxn modelId="{56B37E7A-9609-4BBE-8738-44AB3F475986}" type="presParOf" srcId="{85CB5F07-E77D-5945-A59D-160361792C71}" destId="{7FB8ACE5-E50A-6248-BFE7-12BD16869FC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8D3AB-730D-44E2-834E-5C9343B24E7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94F0A31-3525-4965-8661-EB8AC29B279C}">
      <dgm:prSet phldrT="[Text]"/>
      <dgm:spPr/>
      <dgm:t>
        <a:bodyPr/>
        <a:lstStyle/>
        <a:p>
          <a:r>
            <a:rPr lang="id-ID" dirty="0" smtClean="0"/>
            <a:t>SASARAN BELAJAR KLINIK</a:t>
          </a:r>
          <a:endParaRPr lang="id-ID" dirty="0"/>
        </a:p>
      </dgm:t>
    </dgm:pt>
    <dgm:pt modelId="{21B62BB3-3037-4643-9B63-5D40F8FDF926}" type="parTrans" cxnId="{1E1A8303-0D53-41E9-94DC-B6A741AC49B7}">
      <dgm:prSet/>
      <dgm:spPr/>
      <dgm:t>
        <a:bodyPr/>
        <a:lstStyle/>
        <a:p>
          <a:endParaRPr lang="id-ID"/>
        </a:p>
      </dgm:t>
    </dgm:pt>
    <dgm:pt modelId="{972A92F8-7B06-4B32-A7AF-E1258B52460A}" type="sibTrans" cxnId="{1E1A8303-0D53-41E9-94DC-B6A741AC49B7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C5B61DBA-0498-407C-BAF0-632CCA2C78E0}">
      <dgm:prSet phldrT="[Text]"/>
      <dgm:spPr/>
      <dgm:t>
        <a:bodyPr/>
        <a:lstStyle/>
        <a:p>
          <a:r>
            <a:rPr lang="id-ID" dirty="0" smtClean="0"/>
            <a:t>ASESMEN PESERTA DIDIK</a:t>
          </a:r>
          <a:endParaRPr lang="id-ID" dirty="0"/>
        </a:p>
      </dgm:t>
    </dgm:pt>
    <dgm:pt modelId="{409FBF09-78B9-41C3-A277-65DA7A96199C}" type="parTrans" cxnId="{BF13CE30-166F-48E8-9280-8908C57ED5E0}">
      <dgm:prSet/>
      <dgm:spPr/>
      <dgm:t>
        <a:bodyPr/>
        <a:lstStyle/>
        <a:p>
          <a:endParaRPr lang="id-ID"/>
        </a:p>
      </dgm:t>
    </dgm:pt>
    <dgm:pt modelId="{29E1EAB3-F54C-4D32-BB23-C209E6427D32}" type="sibTrans" cxnId="{BF13CE30-166F-48E8-9280-8908C57ED5E0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B5FE4C72-6271-498E-B1A9-897E6A71AD8E}">
      <dgm:prSet phldrT="[Text]" custT="1"/>
      <dgm:spPr/>
      <dgm:t>
        <a:bodyPr/>
        <a:lstStyle/>
        <a:p>
          <a:r>
            <a:rPr lang="id-ID" sz="2000" dirty="0" smtClean="0">
              <a:solidFill>
                <a:srgbClr val="FF0000"/>
              </a:solidFill>
            </a:rPr>
            <a:t>KEGIATAN PEMBELAJARAN</a:t>
          </a:r>
          <a:endParaRPr lang="id-ID" sz="2000" dirty="0">
            <a:solidFill>
              <a:srgbClr val="FF0000"/>
            </a:solidFill>
          </a:endParaRPr>
        </a:p>
      </dgm:t>
    </dgm:pt>
    <dgm:pt modelId="{F9AC2DAF-94C2-428D-AB0F-DAEBC8E9D177}" type="parTrans" cxnId="{B3B1BB97-7AB3-4F0A-8409-CEA8E4D5E87F}">
      <dgm:prSet/>
      <dgm:spPr/>
      <dgm:t>
        <a:bodyPr/>
        <a:lstStyle/>
        <a:p>
          <a:endParaRPr lang="id-ID"/>
        </a:p>
      </dgm:t>
    </dgm:pt>
    <dgm:pt modelId="{DB84FB21-705E-4D4E-8AFC-95F617A432CA}" type="sibTrans" cxnId="{B3B1BB97-7AB3-4F0A-8409-CEA8E4D5E87F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618A2E72-4C1A-4464-8DCD-A72AD2DA56A7}">
      <dgm:prSet phldrT="[Text]"/>
      <dgm:spPr/>
      <dgm:t>
        <a:bodyPr/>
        <a:lstStyle/>
        <a:p>
          <a:r>
            <a:rPr lang="id-ID" dirty="0" smtClean="0"/>
            <a:t>EVALUASI FORMATIF</a:t>
          </a:r>
          <a:endParaRPr lang="id-ID" dirty="0"/>
        </a:p>
      </dgm:t>
    </dgm:pt>
    <dgm:pt modelId="{46585AED-DF63-407C-8FFD-6B548B8FD125}" type="parTrans" cxnId="{C43C41D9-5A3F-4491-A994-03D8BEF685DD}">
      <dgm:prSet/>
      <dgm:spPr/>
      <dgm:t>
        <a:bodyPr/>
        <a:lstStyle/>
        <a:p>
          <a:endParaRPr lang="id-ID"/>
        </a:p>
      </dgm:t>
    </dgm:pt>
    <dgm:pt modelId="{15C8D0AE-9AC4-4E51-B98B-A905E880DD69}" type="sibTrans" cxnId="{C43C41D9-5A3F-4491-A994-03D8BEF685DD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E4189F0C-D1F8-447B-B4BB-26F4B114F1D1}">
      <dgm:prSet phldrT="[Text]"/>
      <dgm:spPr/>
      <dgm:t>
        <a:bodyPr/>
        <a:lstStyle/>
        <a:p>
          <a:r>
            <a:rPr lang="id-ID" dirty="0" smtClean="0"/>
            <a:t>EVALUASI SUMATIF</a:t>
          </a:r>
          <a:endParaRPr lang="id-ID" dirty="0"/>
        </a:p>
      </dgm:t>
    </dgm:pt>
    <dgm:pt modelId="{5C569758-3661-4B7A-8A73-3FCFD7729937}" type="parTrans" cxnId="{103B2BD2-3B0F-4DF9-893E-4B9A59DFD435}">
      <dgm:prSet/>
      <dgm:spPr/>
      <dgm:t>
        <a:bodyPr/>
        <a:lstStyle/>
        <a:p>
          <a:endParaRPr lang="id-ID"/>
        </a:p>
      </dgm:t>
    </dgm:pt>
    <dgm:pt modelId="{C9370BE4-F9FF-4E79-8578-85B1D1CE4248}" type="sibTrans" cxnId="{103B2BD2-3B0F-4DF9-893E-4B9A59DFD435}">
      <dgm:prSet/>
      <dgm:spPr/>
      <dgm:t>
        <a:bodyPr/>
        <a:lstStyle/>
        <a:p>
          <a:endParaRPr lang="id-ID"/>
        </a:p>
      </dgm:t>
    </dgm:pt>
    <dgm:pt modelId="{F6F483BE-D6FD-4F53-A452-6FBF714AD16E}" type="pres">
      <dgm:prSet presAssocID="{9A28D3AB-730D-44E2-834E-5C9343B24E7E}" presName="linearFlow" presStyleCnt="0">
        <dgm:presLayoutVars>
          <dgm:resizeHandles val="exact"/>
        </dgm:presLayoutVars>
      </dgm:prSet>
      <dgm:spPr/>
    </dgm:pt>
    <dgm:pt modelId="{FCED5E93-9EB5-4088-AFCD-618F49DC40B4}" type="pres">
      <dgm:prSet presAssocID="{094F0A31-3525-4965-8661-EB8AC29B279C}" presName="node" presStyleLbl="node1" presStyleIdx="0" presStyleCnt="5" custScaleX="1988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1684B5-B638-4FDA-B794-E2E9DACEC80A}" type="pres">
      <dgm:prSet presAssocID="{972A92F8-7B06-4B32-A7AF-E1258B52460A}" presName="sibTrans" presStyleLbl="sibTrans2D1" presStyleIdx="0" presStyleCnt="4"/>
      <dgm:spPr/>
      <dgm:t>
        <a:bodyPr/>
        <a:lstStyle/>
        <a:p>
          <a:endParaRPr lang="id-ID"/>
        </a:p>
      </dgm:t>
    </dgm:pt>
    <dgm:pt modelId="{FE0E5CD3-2C54-45DA-B629-82B4FA3FCC98}" type="pres">
      <dgm:prSet presAssocID="{972A92F8-7B06-4B32-A7AF-E1258B52460A}" presName="connectorText" presStyleLbl="sibTrans2D1" presStyleIdx="0" presStyleCnt="4"/>
      <dgm:spPr/>
      <dgm:t>
        <a:bodyPr/>
        <a:lstStyle/>
        <a:p>
          <a:endParaRPr lang="id-ID"/>
        </a:p>
      </dgm:t>
    </dgm:pt>
    <dgm:pt modelId="{4E401055-A430-4CB7-8D83-C748C2D2135E}" type="pres">
      <dgm:prSet presAssocID="{C5B61DBA-0498-407C-BAF0-632CCA2C78E0}" presName="node" presStyleLbl="node1" presStyleIdx="1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37059E-CC18-41FC-B7E3-04307FF0066A}" type="pres">
      <dgm:prSet presAssocID="{29E1EAB3-F54C-4D32-BB23-C209E6427D32}" presName="sibTrans" presStyleLbl="sibTrans2D1" presStyleIdx="1" presStyleCnt="4"/>
      <dgm:spPr/>
      <dgm:t>
        <a:bodyPr/>
        <a:lstStyle/>
        <a:p>
          <a:endParaRPr lang="id-ID"/>
        </a:p>
      </dgm:t>
    </dgm:pt>
    <dgm:pt modelId="{4B87062A-61E4-4CAB-96AE-0F703DC12E7A}" type="pres">
      <dgm:prSet presAssocID="{29E1EAB3-F54C-4D32-BB23-C209E6427D32}" presName="connectorText" presStyleLbl="sibTrans2D1" presStyleIdx="1" presStyleCnt="4"/>
      <dgm:spPr/>
      <dgm:t>
        <a:bodyPr/>
        <a:lstStyle/>
        <a:p>
          <a:endParaRPr lang="id-ID"/>
        </a:p>
      </dgm:t>
    </dgm:pt>
    <dgm:pt modelId="{5CFCE809-21DB-40BC-B684-C16A1E09D425}" type="pres">
      <dgm:prSet presAssocID="{B5FE4C72-6271-498E-B1A9-897E6A71AD8E}" presName="node" presStyleLbl="node1" presStyleIdx="2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435AD5-51F8-4DC1-A8B4-5C4F0E2C63BB}" type="pres">
      <dgm:prSet presAssocID="{DB84FB21-705E-4D4E-8AFC-95F617A432CA}" presName="sibTrans" presStyleLbl="sibTrans2D1" presStyleIdx="2" presStyleCnt="4"/>
      <dgm:spPr/>
      <dgm:t>
        <a:bodyPr/>
        <a:lstStyle/>
        <a:p>
          <a:endParaRPr lang="id-ID"/>
        </a:p>
      </dgm:t>
    </dgm:pt>
    <dgm:pt modelId="{CF515A5B-9A95-49C8-B000-4E64CFCC6DEE}" type="pres">
      <dgm:prSet presAssocID="{DB84FB21-705E-4D4E-8AFC-95F617A432CA}" presName="connectorText" presStyleLbl="sibTrans2D1" presStyleIdx="2" presStyleCnt="4"/>
      <dgm:spPr/>
      <dgm:t>
        <a:bodyPr/>
        <a:lstStyle/>
        <a:p>
          <a:endParaRPr lang="id-ID"/>
        </a:p>
      </dgm:t>
    </dgm:pt>
    <dgm:pt modelId="{C7C02E71-382C-4ADD-AF5A-27180332F93E}" type="pres">
      <dgm:prSet presAssocID="{618A2E72-4C1A-4464-8DCD-A72AD2DA56A7}" presName="node" presStyleLbl="node1" presStyleIdx="3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21DF5F-2A92-4362-A87A-72380FDDD861}" type="pres">
      <dgm:prSet presAssocID="{15C8D0AE-9AC4-4E51-B98B-A905E880DD69}" presName="sibTrans" presStyleLbl="sibTrans2D1" presStyleIdx="3" presStyleCnt="4"/>
      <dgm:spPr/>
      <dgm:t>
        <a:bodyPr/>
        <a:lstStyle/>
        <a:p>
          <a:endParaRPr lang="id-ID"/>
        </a:p>
      </dgm:t>
    </dgm:pt>
    <dgm:pt modelId="{3692D225-8539-49F7-B40A-3B68637FA77C}" type="pres">
      <dgm:prSet presAssocID="{15C8D0AE-9AC4-4E51-B98B-A905E880DD69}" presName="connectorText" presStyleLbl="sibTrans2D1" presStyleIdx="3" presStyleCnt="4"/>
      <dgm:spPr/>
      <dgm:t>
        <a:bodyPr/>
        <a:lstStyle/>
        <a:p>
          <a:endParaRPr lang="id-ID"/>
        </a:p>
      </dgm:t>
    </dgm:pt>
    <dgm:pt modelId="{04B872B3-8B61-4F29-9408-A767A4AEA609}" type="pres">
      <dgm:prSet presAssocID="{E4189F0C-D1F8-447B-B4BB-26F4B114F1D1}" presName="node" presStyleLbl="node1" presStyleIdx="4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71EFD03-72A0-409A-B21F-047B2F5A881A}" type="presOf" srcId="{972A92F8-7B06-4B32-A7AF-E1258B52460A}" destId="{FE0E5CD3-2C54-45DA-B629-82B4FA3FCC98}" srcOrd="1" destOrd="0" presId="urn:microsoft.com/office/officeart/2005/8/layout/process2"/>
    <dgm:cxn modelId="{C43C41D9-5A3F-4491-A994-03D8BEF685DD}" srcId="{9A28D3AB-730D-44E2-834E-5C9343B24E7E}" destId="{618A2E72-4C1A-4464-8DCD-A72AD2DA56A7}" srcOrd="3" destOrd="0" parTransId="{46585AED-DF63-407C-8FFD-6B548B8FD125}" sibTransId="{15C8D0AE-9AC4-4E51-B98B-A905E880DD69}"/>
    <dgm:cxn modelId="{0D233CB6-EBC2-4DC5-9D85-064CA0A3F3D2}" type="presOf" srcId="{DB84FB21-705E-4D4E-8AFC-95F617A432CA}" destId="{F9435AD5-51F8-4DC1-A8B4-5C4F0E2C63BB}" srcOrd="0" destOrd="0" presId="urn:microsoft.com/office/officeart/2005/8/layout/process2"/>
    <dgm:cxn modelId="{4058F8EF-5E4C-46CB-81EE-0EDCE8E82E86}" type="presOf" srcId="{094F0A31-3525-4965-8661-EB8AC29B279C}" destId="{FCED5E93-9EB5-4088-AFCD-618F49DC40B4}" srcOrd="0" destOrd="0" presId="urn:microsoft.com/office/officeart/2005/8/layout/process2"/>
    <dgm:cxn modelId="{103B2BD2-3B0F-4DF9-893E-4B9A59DFD435}" srcId="{9A28D3AB-730D-44E2-834E-5C9343B24E7E}" destId="{E4189F0C-D1F8-447B-B4BB-26F4B114F1D1}" srcOrd="4" destOrd="0" parTransId="{5C569758-3661-4B7A-8A73-3FCFD7729937}" sibTransId="{C9370BE4-F9FF-4E79-8578-85B1D1CE4248}"/>
    <dgm:cxn modelId="{7ECE0FBD-6C88-42EF-A633-3B4BFDAC37FB}" type="presOf" srcId="{B5FE4C72-6271-498E-B1A9-897E6A71AD8E}" destId="{5CFCE809-21DB-40BC-B684-C16A1E09D425}" srcOrd="0" destOrd="0" presId="urn:microsoft.com/office/officeart/2005/8/layout/process2"/>
    <dgm:cxn modelId="{9FFB08AF-0507-4BE7-A6DC-B62AE74DDB80}" type="presOf" srcId="{29E1EAB3-F54C-4D32-BB23-C209E6427D32}" destId="{3A37059E-CC18-41FC-B7E3-04307FF0066A}" srcOrd="0" destOrd="0" presId="urn:microsoft.com/office/officeart/2005/8/layout/process2"/>
    <dgm:cxn modelId="{8D9CB343-9CF9-4C78-8302-CB765433E23B}" type="presOf" srcId="{15C8D0AE-9AC4-4E51-B98B-A905E880DD69}" destId="{3692D225-8539-49F7-B40A-3B68637FA77C}" srcOrd="1" destOrd="0" presId="urn:microsoft.com/office/officeart/2005/8/layout/process2"/>
    <dgm:cxn modelId="{A115D0B5-4435-4A6C-9394-455074AE6917}" type="presOf" srcId="{E4189F0C-D1F8-447B-B4BB-26F4B114F1D1}" destId="{04B872B3-8B61-4F29-9408-A767A4AEA609}" srcOrd="0" destOrd="0" presId="urn:microsoft.com/office/officeart/2005/8/layout/process2"/>
    <dgm:cxn modelId="{725DE44A-BE8D-45CC-9ADF-3EA1A9CC7B03}" type="presOf" srcId="{C5B61DBA-0498-407C-BAF0-632CCA2C78E0}" destId="{4E401055-A430-4CB7-8D83-C748C2D2135E}" srcOrd="0" destOrd="0" presId="urn:microsoft.com/office/officeart/2005/8/layout/process2"/>
    <dgm:cxn modelId="{4BE8F335-9CB1-4B2D-BE12-D230E7ADE986}" type="presOf" srcId="{15C8D0AE-9AC4-4E51-B98B-A905E880DD69}" destId="{A021DF5F-2A92-4362-A87A-72380FDDD861}" srcOrd="0" destOrd="0" presId="urn:microsoft.com/office/officeart/2005/8/layout/process2"/>
    <dgm:cxn modelId="{5637E862-0CF5-41FB-BADC-D895299C4A70}" type="presOf" srcId="{618A2E72-4C1A-4464-8DCD-A72AD2DA56A7}" destId="{C7C02E71-382C-4ADD-AF5A-27180332F93E}" srcOrd="0" destOrd="0" presId="urn:microsoft.com/office/officeart/2005/8/layout/process2"/>
    <dgm:cxn modelId="{ECA1F47F-D3BE-4FD6-B9D0-C56A6B8ACB80}" type="presOf" srcId="{972A92F8-7B06-4B32-A7AF-E1258B52460A}" destId="{4A1684B5-B638-4FDA-B794-E2E9DACEC80A}" srcOrd="0" destOrd="0" presId="urn:microsoft.com/office/officeart/2005/8/layout/process2"/>
    <dgm:cxn modelId="{DC86CA1A-1DFC-4834-A1A9-6686F11931D4}" type="presOf" srcId="{9A28D3AB-730D-44E2-834E-5C9343B24E7E}" destId="{F6F483BE-D6FD-4F53-A452-6FBF714AD16E}" srcOrd="0" destOrd="0" presId="urn:microsoft.com/office/officeart/2005/8/layout/process2"/>
    <dgm:cxn modelId="{BF13CE30-166F-48E8-9280-8908C57ED5E0}" srcId="{9A28D3AB-730D-44E2-834E-5C9343B24E7E}" destId="{C5B61DBA-0498-407C-BAF0-632CCA2C78E0}" srcOrd="1" destOrd="0" parTransId="{409FBF09-78B9-41C3-A277-65DA7A96199C}" sibTransId="{29E1EAB3-F54C-4D32-BB23-C209E6427D32}"/>
    <dgm:cxn modelId="{5ACEEB8E-2347-4941-A3C1-58440A47C202}" type="presOf" srcId="{29E1EAB3-F54C-4D32-BB23-C209E6427D32}" destId="{4B87062A-61E4-4CAB-96AE-0F703DC12E7A}" srcOrd="1" destOrd="0" presId="urn:microsoft.com/office/officeart/2005/8/layout/process2"/>
    <dgm:cxn modelId="{1E1A8303-0D53-41E9-94DC-B6A741AC49B7}" srcId="{9A28D3AB-730D-44E2-834E-5C9343B24E7E}" destId="{094F0A31-3525-4965-8661-EB8AC29B279C}" srcOrd="0" destOrd="0" parTransId="{21B62BB3-3037-4643-9B63-5D40F8FDF926}" sibTransId="{972A92F8-7B06-4B32-A7AF-E1258B52460A}"/>
    <dgm:cxn modelId="{96917E33-69C1-401D-B28C-C7F53009D3E6}" type="presOf" srcId="{DB84FB21-705E-4D4E-8AFC-95F617A432CA}" destId="{CF515A5B-9A95-49C8-B000-4E64CFCC6DEE}" srcOrd="1" destOrd="0" presId="urn:microsoft.com/office/officeart/2005/8/layout/process2"/>
    <dgm:cxn modelId="{B3B1BB97-7AB3-4F0A-8409-CEA8E4D5E87F}" srcId="{9A28D3AB-730D-44E2-834E-5C9343B24E7E}" destId="{B5FE4C72-6271-498E-B1A9-897E6A71AD8E}" srcOrd="2" destOrd="0" parTransId="{F9AC2DAF-94C2-428D-AB0F-DAEBC8E9D177}" sibTransId="{DB84FB21-705E-4D4E-8AFC-95F617A432CA}"/>
    <dgm:cxn modelId="{58223481-E0D3-4DA6-AF19-DA43A16CF0A0}" type="presParOf" srcId="{F6F483BE-D6FD-4F53-A452-6FBF714AD16E}" destId="{FCED5E93-9EB5-4088-AFCD-618F49DC40B4}" srcOrd="0" destOrd="0" presId="urn:microsoft.com/office/officeart/2005/8/layout/process2"/>
    <dgm:cxn modelId="{5DC56EC7-3CB9-4190-ACE8-27A52786EEA4}" type="presParOf" srcId="{F6F483BE-D6FD-4F53-A452-6FBF714AD16E}" destId="{4A1684B5-B638-4FDA-B794-E2E9DACEC80A}" srcOrd="1" destOrd="0" presId="urn:microsoft.com/office/officeart/2005/8/layout/process2"/>
    <dgm:cxn modelId="{E0CED3A5-35D4-4907-B08E-79FC37A9545B}" type="presParOf" srcId="{4A1684B5-B638-4FDA-B794-E2E9DACEC80A}" destId="{FE0E5CD3-2C54-45DA-B629-82B4FA3FCC98}" srcOrd="0" destOrd="0" presId="urn:microsoft.com/office/officeart/2005/8/layout/process2"/>
    <dgm:cxn modelId="{63613370-8788-4EFB-9B4A-460B52FEB581}" type="presParOf" srcId="{F6F483BE-D6FD-4F53-A452-6FBF714AD16E}" destId="{4E401055-A430-4CB7-8D83-C748C2D2135E}" srcOrd="2" destOrd="0" presId="urn:microsoft.com/office/officeart/2005/8/layout/process2"/>
    <dgm:cxn modelId="{1AEF24EC-BED8-42F7-AC23-48366584426B}" type="presParOf" srcId="{F6F483BE-D6FD-4F53-A452-6FBF714AD16E}" destId="{3A37059E-CC18-41FC-B7E3-04307FF0066A}" srcOrd="3" destOrd="0" presId="urn:microsoft.com/office/officeart/2005/8/layout/process2"/>
    <dgm:cxn modelId="{2668A875-B3AA-435F-9FAC-3A1F02168C53}" type="presParOf" srcId="{3A37059E-CC18-41FC-B7E3-04307FF0066A}" destId="{4B87062A-61E4-4CAB-96AE-0F703DC12E7A}" srcOrd="0" destOrd="0" presId="urn:microsoft.com/office/officeart/2005/8/layout/process2"/>
    <dgm:cxn modelId="{A28797EA-E9A2-426E-B49B-64B318B388F6}" type="presParOf" srcId="{F6F483BE-D6FD-4F53-A452-6FBF714AD16E}" destId="{5CFCE809-21DB-40BC-B684-C16A1E09D425}" srcOrd="4" destOrd="0" presId="urn:microsoft.com/office/officeart/2005/8/layout/process2"/>
    <dgm:cxn modelId="{9F8B0CE4-6F68-4922-9443-3B70F16DF193}" type="presParOf" srcId="{F6F483BE-D6FD-4F53-A452-6FBF714AD16E}" destId="{F9435AD5-51F8-4DC1-A8B4-5C4F0E2C63BB}" srcOrd="5" destOrd="0" presId="urn:microsoft.com/office/officeart/2005/8/layout/process2"/>
    <dgm:cxn modelId="{4A6B58CE-65E6-4BD5-997B-9C681D195A59}" type="presParOf" srcId="{F9435AD5-51F8-4DC1-A8B4-5C4F0E2C63BB}" destId="{CF515A5B-9A95-49C8-B000-4E64CFCC6DEE}" srcOrd="0" destOrd="0" presId="urn:microsoft.com/office/officeart/2005/8/layout/process2"/>
    <dgm:cxn modelId="{B191042D-9B4F-491D-BB25-31FE46191DA9}" type="presParOf" srcId="{F6F483BE-D6FD-4F53-A452-6FBF714AD16E}" destId="{C7C02E71-382C-4ADD-AF5A-27180332F93E}" srcOrd="6" destOrd="0" presId="urn:microsoft.com/office/officeart/2005/8/layout/process2"/>
    <dgm:cxn modelId="{25064871-2FB0-4AD9-9DD8-D23904BA81C4}" type="presParOf" srcId="{F6F483BE-D6FD-4F53-A452-6FBF714AD16E}" destId="{A021DF5F-2A92-4362-A87A-72380FDDD861}" srcOrd="7" destOrd="0" presId="urn:microsoft.com/office/officeart/2005/8/layout/process2"/>
    <dgm:cxn modelId="{C1784485-90FD-40A7-A698-90DE8CA1431D}" type="presParOf" srcId="{A021DF5F-2A92-4362-A87A-72380FDDD861}" destId="{3692D225-8539-49F7-B40A-3B68637FA77C}" srcOrd="0" destOrd="0" presId="urn:microsoft.com/office/officeart/2005/8/layout/process2"/>
    <dgm:cxn modelId="{B43E60CF-4E03-422B-91A8-8F5F385A2C92}" type="presParOf" srcId="{F6F483BE-D6FD-4F53-A452-6FBF714AD16E}" destId="{04B872B3-8B61-4F29-9408-A767A4AEA609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E9377-5868-E94D-B3F9-CA121FCA31F8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Menumbuhkan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kemampuan</a:t>
          </a:r>
          <a:r>
            <a:rPr lang="en-US" sz="3300" kern="1200" dirty="0" smtClean="0"/>
            <a:t> “</a:t>
          </a:r>
          <a:r>
            <a:rPr lang="en-US" sz="3300" kern="1200" dirty="0" err="1" smtClean="0"/>
            <a:t>melaksanakan</a:t>
          </a:r>
          <a:r>
            <a:rPr lang="en-US" sz="3300" kern="1200" dirty="0" smtClean="0"/>
            <a:t>”</a:t>
          </a:r>
          <a:endParaRPr lang="en-US" sz="3300" kern="1200" dirty="0"/>
        </a:p>
      </dsp:txBody>
      <dsp:txXfrm>
        <a:off x="41372" y="41372"/>
        <a:ext cx="5470901" cy="1329813"/>
      </dsp:txXfrm>
    </dsp:sp>
    <dsp:sp modelId="{BC910103-947F-744A-A51E-5C92502B4EAE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Mengembangkan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ketrampilan</a:t>
          </a:r>
          <a:r>
            <a:rPr lang="en-US" sz="3300" kern="1200" dirty="0" smtClean="0"/>
            <a:t> “</a:t>
          </a:r>
          <a:r>
            <a:rPr lang="en-US" sz="3300" kern="1200" dirty="0" err="1" smtClean="0"/>
            <a:t>membuat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keputusan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klinik</a:t>
          </a:r>
          <a:r>
            <a:rPr lang="en-US" sz="3300" kern="1200" dirty="0" smtClean="0"/>
            <a:t>”</a:t>
          </a:r>
          <a:endParaRPr lang="en-US" sz="3300" kern="1200" dirty="0"/>
        </a:p>
      </dsp:txBody>
      <dsp:txXfrm>
        <a:off x="658591" y="1689355"/>
        <a:ext cx="5377033" cy="1329813"/>
      </dsp:txXfrm>
    </dsp:sp>
    <dsp:sp modelId="{A07403ED-7DF5-C544-96C2-AC850327CFB3}">
      <dsp:nvSpPr>
        <dsp:cNvPr id="0" name=""/>
        <dsp:cNvSpPr/>
      </dsp:nvSpPr>
      <dsp:spPr>
        <a:xfrm>
          <a:off x="1234439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Menumbuh-kembangkan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kemandirian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profesional</a:t>
          </a:r>
          <a:endParaRPr lang="en-US" sz="3300" kern="1200" dirty="0"/>
        </a:p>
      </dsp:txBody>
      <dsp:txXfrm>
        <a:off x="1275811" y="3337339"/>
        <a:ext cx="5377033" cy="1329813"/>
      </dsp:txXfrm>
    </dsp:sp>
    <dsp:sp modelId="{0CD0312A-AEC5-D942-8811-DA91B40F18AC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283583" y="1071189"/>
        <a:ext cx="504990" cy="690917"/>
      </dsp:txXfrm>
    </dsp:sp>
    <dsp:sp modelId="{54F29212-E697-1240-B3AF-5D0A67344C63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00803" y="2709756"/>
        <a:ext cx="504990" cy="690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D5E93-9EB5-4088-AFCD-618F49DC40B4}">
      <dsp:nvSpPr>
        <dsp:cNvPr id="0" name=""/>
        <dsp:cNvSpPr/>
      </dsp:nvSpPr>
      <dsp:spPr>
        <a:xfrm>
          <a:off x="1342110" y="3022"/>
          <a:ext cx="5621578" cy="706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SASARAN BELAJAR KLINIK</a:t>
          </a:r>
          <a:endParaRPr lang="id-ID" sz="1800" kern="1200" dirty="0"/>
        </a:p>
      </dsp:txBody>
      <dsp:txXfrm>
        <a:off x="1362809" y="23721"/>
        <a:ext cx="5580180" cy="665309"/>
      </dsp:txXfrm>
    </dsp:sp>
    <dsp:sp modelId="{4A1684B5-B638-4FDA-B794-E2E9DACEC80A}">
      <dsp:nvSpPr>
        <dsp:cNvPr id="0" name=""/>
        <dsp:cNvSpPr/>
      </dsp:nvSpPr>
      <dsp:spPr>
        <a:xfrm rot="5400000">
          <a:off x="4020392" y="727398"/>
          <a:ext cx="265015" cy="31801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 rot="-5400000">
        <a:off x="4057495" y="753899"/>
        <a:ext cx="190810" cy="185511"/>
      </dsp:txXfrm>
    </dsp:sp>
    <dsp:sp modelId="{4E401055-A430-4CB7-8D83-C748C2D2135E}">
      <dsp:nvSpPr>
        <dsp:cNvPr id="0" name=""/>
        <dsp:cNvSpPr/>
      </dsp:nvSpPr>
      <dsp:spPr>
        <a:xfrm>
          <a:off x="1288641" y="1063084"/>
          <a:ext cx="5728517" cy="706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ASESMEN PESERTA DIDIK</a:t>
          </a:r>
          <a:endParaRPr lang="id-ID" sz="1800" kern="1200" dirty="0"/>
        </a:p>
      </dsp:txBody>
      <dsp:txXfrm>
        <a:off x="1309340" y="1083783"/>
        <a:ext cx="5687119" cy="665309"/>
      </dsp:txXfrm>
    </dsp:sp>
    <dsp:sp modelId="{3A37059E-CC18-41FC-B7E3-04307FF0066A}">
      <dsp:nvSpPr>
        <dsp:cNvPr id="0" name=""/>
        <dsp:cNvSpPr/>
      </dsp:nvSpPr>
      <dsp:spPr>
        <a:xfrm rot="5400000">
          <a:off x="4020392" y="1787459"/>
          <a:ext cx="265015" cy="31801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 rot="-5400000">
        <a:off x="4057495" y="1813960"/>
        <a:ext cx="190810" cy="185511"/>
      </dsp:txXfrm>
    </dsp:sp>
    <dsp:sp modelId="{5CFCE809-21DB-40BC-B684-C16A1E09D425}">
      <dsp:nvSpPr>
        <dsp:cNvPr id="0" name=""/>
        <dsp:cNvSpPr/>
      </dsp:nvSpPr>
      <dsp:spPr>
        <a:xfrm>
          <a:off x="1288641" y="2123146"/>
          <a:ext cx="5728517" cy="706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rgbClr val="FF0000"/>
              </a:solidFill>
            </a:rPr>
            <a:t>KEGIATAN PEMBELAJARAN</a:t>
          </a:r>
          <a:endParaRPr lang="id-ID" sz="2000" kern="1200" dirty="0">
            <a:solidFill>
              <a:srgbClr val="FF0000"/>
            </a:solidFill>
          </a:endParaRPr>
        </a:p>
      </dsp:txBody>
      <dsp:txXfrm>
        <a:off x="1309340" y="2143845"/>
        <a:ext cx="5687119" cy="665309"/>
      </dsp:txXfrm>
    </dsp:sp>
    <dsp:sp modelId="{F9435AD5-51F8-4DC1-A8B4-5C4F0E2C63BB}">
      <dsp:nvSpPr>
        <dsp:cNvPr id="0" name=""/>
        <dsp:cNvSpPr/>
      </dsp:nvSpPr>
      <dsp:spPr>
        <a:xfrm rot="5400000">
          <a:off x="4020392" y="2847521"/>
          <a:ext cx="265015" cy="31801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 rot="-5400000">
        <a:off x="4057495" y="2874022"/>
        <a:ext cx="190810" cy="185511"/>
      </dsp:txXfrm>
    </dsp:sp>
    <dsp:sp modelId="{C7C02E71-382C-4ADD-AF5A-27180332F93E}">
      <dsp:nvSpPr>
        <dsp:cNvPr id="0" name=""/>
        <dsp:cNvSpPr/>
      </dsp:nvSpPr>
      <dsp:spPr>
        <a:xfrm>
          <a:off x="1288641" y="3183207"/>
          <a:ext cx="5728517" cy="706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EVALUASI FORMATIF</a:t>
          </a:r>
          <a:endParaRPr lang="id-ID" sz="1800" kern="1200" dirty="0"/>
        </a:p>
      </dsp:txBody>
      <dsp:txXfrm>
        <a:off x="1309340" y="3203906"/>
        <a:ext cx="5687119" cy="665309"/>
      </dsp:txXfrm>
    </dsp:sp>
    <dsp:sp modelId="{A021DF5F-2A92-4362-A87A-72380FDDD861}">
      <dsp:nvSpPr>
        <dsp:cNvPr id="0" name=""/>
        <dsp:cNvSpPr/>
      </dsp:nvSpPr>
      <dsp:spPr>
        <a:xfrm rot="5400000">
          <a:off x="4020392" y="3907583"/>
          <a:ext cx="265015" cy="31801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 rot="-5400000">
        <a:off x="4057495" y="3934084"/>
        <a:ext cx="190810" cy="185511"/>
      </dsp:txXfrm>
    </dsp:sp>
    <dsp:sp modelId="{04B872B3-8B61-4F29-9408-A767A4AEA609}">
      <dsp:nvSpPr>
        <dsp:cNvPr id="0" name=""/>
        <dsp:cNvSpPr/>
      </dsp:nvSpPr>
      <dsp:spPr>
        <a:xfrm>
          <a:off x="1288641" y="4243269"/>
          <a:ext cx="5728517" cy="706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EVALUASI SUMATIF</a:t>
          </a:r>
          <a:endParaRPr lang="id-ID" sz="1800" kern="1200" dirty="0"/>
        </a:p>
      </dsp:txBody>
      <dsp:txXfrm>
        <a:off x="1309340" y="4263968"/>
        <a:ext cx="5687119" cy="66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B8C82-A5EE-449F-80B2-752C6FD44321}" type="datetimeFigureOut">
              <a:rPr lang="id-ID" smtClean="0"/>
              <a:pPr/>
              <a:t>3/24/18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A8406-FB99-460A-92F1-A30095212F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343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8777-4552-4992-9746-78CCC61E149D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1B29-5618-4B10-BF31-9A2923B7778F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9D-15F8-4DC3-A859-8F113BE8BE8D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77C7-218A-4867-AD2C-30C10DDF0D80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0A73-43EC-418A-9710-F60C32AE7685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194C-F2EA-454F-9A3B-5B6AE567FE77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5C69-B806-40C8-82C1-7603FCBB5499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8621-DFA4-4B5D-9FAD-34CAC95ACAA9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D4AE-2C7F-412E-BA23-B9CAFDE15C19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E02-4E2F-46E3-90EF-5798BF579226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37FE-050C-4F7B-9BF1-DDA5F57F8399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2C7C-4E12-48EE-93B0-B1E6ED49E0A6}" type="datetime1">
              <a:rPr lang="id-ID" smtClean="0"/>
              <a:pPr/>
              <a:t>3/24/18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Pelatihan Preceptorship_2014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87B4-DDA1-4573-A3C3-BA76A81F67E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PEMBELAJARAN KLINIK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TIM PELATIHAN AIPNI 2014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CC0000"/>
                </a:solidFill>
              </a:rPr>
              <a:t>Komponen</a:t>
            </a:r>
            <a:r>
              <a:rPr lang="en-US" dirty="0" smtClean="0">
                <a:solidFill>
                  <a:srgbClr val="CC0000"/>
                </a:solidFill>
              </a:rPr>
              <a:t> …. (</a:t>
            </a:r>
            <a:r>
              <a:rPr lang="id-ID" dirty="0" smtClean="0">
                <a:solidFill>
                  <a:srgbClr val="CC0000"/>
                </a:solidFill>
              </a:rPr>
              <a:t>lanjutan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me</a:t>
            </a:r>
            <a:r>
              <a:rPr lang="id-ID" dirty="0" smtClean="0"/>
              <a:t>n</a:t>
            </a:r>
            <a:r>
              <a:rPr lang="en-US" dirty="0" err="1" smtClean="0"/>
              <a:t>guasai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menstransfer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8.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/>
      <p:bldP spid="20483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CC0000"/>
                </a:solidFill>
              </a:rPr>
              <a:t>Karakteristik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lahan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praktik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yg</a:t>
            </a:r>
            <a:r>
              <a:rPr lang="en-US" sz="4000" dirty="0" smtClean="0">
                <a:solidFill>
                  <a:srgbClr val="CC0000"/>
                </a:solidFill>
              </a:rPr>
              <a:t> ideal (</a:t>
            </a:r>
            <a:r>
              <a:rPr lang="id-ID" sz="4000" dirty="0" smtClean="0">
                <a:solidFill>
                  <a:srgbClr val="CC0000"/>
                </a:solidFill>
              </a:rPr>
              <a:t>1</a:t>
            </a:r>
            <a:r>
              <a:rPr lang="en-US" sz="4000" dirty="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Terdaftar dan diakuai pemerintah</a:t>
            </a:r>
          </a:p>
          <a:p>
            <a:pPr eaLnBrk="1" hangingPunct="1">
              <a:defRPr/>
            </a:pPr>
            <a:r>
              <a:rPr lang="en-US" smtClean="0"/>
              <a:t>Memberikan pelayanan diagnostik, pencegahan, kuratif dan rehabilitatif</a:t>
            </a:r>
          </a:p>
          <a:p>
            <a:pPr eaLnBrk="1" hangingPunct="1">
              <a:defRPr/>
            </a:pPr>
            <a:r>
              <a:rPr lang="en-US" smtClean="0"/>
              <a:t>Mempunyai pasien cukup dg kasus yang beragam</a:t>
            </a:r>
          </a:p>
          <a:p>
            <a:pPr eaLnBrk="1" hangingPunct="1">
              <a:defRPr/>
            </a:pPr>
            <a:r>
              <a:rPr lang="en-US" smtClean="0"/>
              <a:t>Mempunyai fasilitas fisik yang menunjang.</a:t>
            </a:r>
          </a:p>
          <a:p>
            <a:pPr eaLnBrk="1" hangingPunct="1">
              <a:defRPr/>
            </a:pPr>
            <a:r>
              <a:rPr lang="en-US" smtClean="0"/>
              <a:t>Mempunyai perpustakaan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CC0000"/>
                </a:solidFill>
              </a:rPr>
              <a:t>Karakteristik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lahan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praktik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yg</a:t>
            </a:r>
            <a:r>
              <a:rPr lang="en-US" sz="4000" dirty="0" smtClean="0">
                <a:solidFill>
                  <a:srgbClr val="CC0000"/>
                </a:solidFill>
              </a:rPr>
              <a:t> ideal (</a:t>
            </a:r>
            <a:r>
              <a:rPr lang="id-ID" sz="4000" dirty="0" smtClean="0">
                <a:solidFill>
                  <a:srgbClr val="CC0000"/>
                </a:solidFill>
              </a:rPr>
              <a:t>2</a:t>
            </a:r>
            <a:r>
              <a:rPr lang="en-US" sz="4000" dirty="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Staff yg mampu menciptakan lingkungan untuk mencapai tujuan belajar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Mempunyai manejemen pelayanan yang baik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Mempunyai kegiatan penelitian “ evident base practice”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Staff keperawatan dan medis yang terpilih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Pencatatan dan pelaporan yang akurat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Pengaturan tenaga yg efisien dan tidak menggunakan mahasiswa untuk menutupi kekurangan tenaga.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pull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0" grpId="1"/>
      <p:bldP spid="22530" grpId="2"/>
      <p:bldP spid="22531" grpId="0" build="p"/>
      <p:bldP spid="22531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CC0000"/>
                </a:solidFill>
              </a:rPr>
              <a:t>Pengembangan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lingkungan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belajar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id-ID" sz="4000" dirty="0" smtClean="0">
                <a:solidFill>
                  <a:srgbClr val="CC0000"/>
                </a:solidFill>
              </a:rPr>
              <a:t>(3)</a:t>
            </a:r>
            <a:endParaRPr lang="en-US" sz="4000" dirty="0" smtClean="0">
              <a:solidFill>
                <a:srgbClr val="CC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Lingkungan belajar yang supportif sangat penting untuk mencapai tujuan belajar mahasiswa.</a:t>
            </a:r>
          </a:p>
          <a:p>
            <a:pPr eaLnBrk="1" hangingPunct="1">
              <a:defRPr/>
            </a:pPr>
            <a:r>
              <a:rPr lang="en-US" smtClean="0"/>
              <a:t>Supporting : mahasiswa bebas mengekplorasi lingkungan, bertanya dan mencoba pendekatan baru</a:t>
            </a:r>
          </a:p>
          <a:p>
            <a:pPr eaLnBrk="1" hangingPunct="1">
              <a:defRPr/>
            </a:pPr>
            <a:r>
              <a:rPr lang="en-US" smtClean="0"/>
              <a:t>Unsur “ Caring “ menjadi dominan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4" grpId="1"/>
      <p:bldP spid="23555" grpId="0" build="p"/>
      <p:bldP spid="23555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CC0000"/>
                </a:solidFill>
              </a:rPr>
              <a:t>Kompenen yg harus dipenuhi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Kolaborasi antara pendidikan dan pelayanan. Hubungan yang saling memahami peran dan pungsi dan mampu bekerjasama sinergis antara dua institusi ini sangat menunjang proses belajar mahasiswa.</a:t>
            </a:r>
          </a:p>
          <a:p>
            <a:pPr eaLnBrk="1" hangingPunct="1">
              <a:defRPr/>
            </a:pPr>
            <a:r>
              <a:rPr lang="en-US" sz="2800" smtClean="0"/>
              <a:t>Urusan administrasi penting tapi yang lebih penting lagi adalah bagaimana mahasiswa dapat pengalaman belajar dari citra yang diciptakan oleh dua institusi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762000"/>
          </a:xfrm>
        </p:spPr>
        <p:txBody>
          <a:bodyPr>
            <a:normAutofit/>
          </a:bodyPr>
          <a:lstStyle/>
          <a:p>
            <a:r>
              <a:rPr lang="id-ID" dirty="0" smtClean="0"/>
              <a:t>PROSES PEMBELAJARAN KLINIK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371601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7" name="Curved Down Arrow 6"/>
          <p:cNvSpPr/>
          <p:nvPr/>
        </p:nvSpPr>
        <p:spPr>
          <a:xfrm rot="16200000">
            <a:off x="400023" y="3752850"/>
            <a:ext cx="1447800" cy="1104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4694"/>
            <a:ext cx="8229600" cy="15001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Interaksi Peserta didik- Pengajar di dalam lingkungan klinik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1142984"/>
            <a:ext cx="478634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/>
              <a:t>KEGIATAN PEMBELAJARAN KLINIK</a:t>
            </a:r>
            <a:endParaRPr lang="id-ID" sz="3600" dirty="0"/>
          </a:p>
        </p:txBody>
      </p:sp>
      <p:sp>
        <p:nvSpPr>
          <p:cNvPr id="5" name="Down Arrow 4"/>
          <p:cNvSpPr/>
          <p:nvPr/>
        </p:nvSpPr>
        <p:spPr>
          <a:xfrm>
            <a:off x="4214810" y="2357430"/>
            <a:ext cx="78581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41325" y="1500174"/>
            <a:ext cx="7611827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id-ID" sz="2400" dirty="0">
              <a:solidFill>
                <a:srgbClr val="99FF66"/>
              </a:solidFill>
            </a:endParaRPr>
          </a:p>
          <a:p>
            <a:endParaRPr lang="id-ID" sz="2400" dirty="0">
              <a:solidFill>
                <a:srgbClr val="99FF66"/>
              </a:solidFill>
            </a:endParaRPr>
          </a:p>
          <a:p>
            <a:r>
              <a:rPr lang="id-ID" sz="2400" b="1" dirty="0" smtClean="0"/>
              <a:t>Eksperiensial</a:t>
            </a:r>
            <a:r>
              <a:rPr lang="id-ID" sz="2400" b="1" dirty="0"/>
              <a:t>				Penyelesaian masalah</a:t>
            </a:r>
          </a:p>
          <a:p>
            <a:endParaRPr lang="id-ID" sz="2400" b="1" dirty="0"/>
          </a:p>
          <a:p>
            <a:endParaRPr lang="id-ID" sz="2400" b="1" dirty="0"/>
          </a:p>
          <a:p>
            <a:r>
              <a:rPr lang="id-ID" sz="2400" b="1" dirty="0"/>
              <a:t>Konferensi				Observasi</a:t>
            </a:r>
          </a:p>
          <a:p>
            <a:endParaRPr lang="id-ID" sz="2400" b="1" dirty="0"/>
          </a:p>
          <a:p>
            <a:endParaRPr lang="id-ID" sz="2400" b="1" dirty="0"/>
          </a:p>
          <a:p>
            <a:r>
              <a:rPr lang="id-ID" sz="2400" b="1" dirty="0" smtClean="0"/>
              <a:t>Media</a:t>
            </a:r>
            <a:r>
              <a:rPr lang="id-ID" sz="2400" b="1" dirty="0"/>
              <a:t>					Belajar mandiri</a:t>
            </a:r>
          </a:p>
          <a:p>
            <a:endParaRPr lang="id-ID" sz="2400" b="1" dirty="0"/>
          </a:p>
          <a:p>
            <a:endParaRPr lang="id-ID" sz="2400" b="1" dirty="0" smtClean="0"/>
          </a:p>
          <a:p>
            <a:r>
              <a:rPr lang="id-ID" sz="2400" b="1" dirty="0" smtClean="0"/>
              <a:t>Sistem </a:t>
            </a:r>
            <a:r>
              <a:rPr lang="id-ID" sz="2400" b="1" dirty="0"/>
              <a:t>praktik			</a:t>
            </a:r>
            <a:r>
              <a:rPr lang="id-ID" sz="2400" b="1" dirty="0" smtClean="0"/>
              <a:t>             </a:t>
            </a:r>
            <a:endParaRPr lang="id-ID" sz="2400" b="1" dirty="0"/>
          </a:p>
          <a:p>
            <a:r>
              <a:rPr lang="id-ID" sz="2400" b="1" dirty="0"/>
              <a:t>Klinik </a:t>
            </a:r>
            <a:r>
              <a:rPr lang="id-ID" sz="2400" b="1" dirty="0" smtClean="0"/>
              <a:t>terkonsentrasi                             Preceptorship</a:t>
            </a:r>
            <a:endParaRPr lang="id-ID" sz="2400" b="1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2209800"/>
            <a:ext cx="2057400" cy="6858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3276600"/>
            <a:ext cx="1752600" cy="6858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4419600"/>
            <a:ext cx="1295400" cy="6096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5486400"/>
            <a:ext cx="3048000" cy="10668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953000" y="2209800"/>
            <a:ext cx="3124200" cy="6858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29200" y="3352800"/>
            <a:ext cx="1752600" cy="5334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29200" y="4495800"/>
            <a:ext cx="2362200" cy="533400"/>
          </a:xfrm>
          <a:prstGeom prst="rect">
            <a:avLst/>
          </a:prstGeom>
          <a:noFill/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953000" y="5486400"/>
            <a:ext cx="2057400" cy="942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FF99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id-ID" sz="2000" dirty="0" smtClean="0">
                <a:solidFill>
                  <a:srgbClr val="FF0000"/>
                </a:solidFill>
              </a:rPr>
              <a:t>PRECEPTORSHIP</a:t>
            </a:r>
            <a:endParaRPr lang="id-ID" sz="2000" dirty="0">
              <a:solidFill>
                <a:srgbClr val="FF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28600" y="23622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8686800" y="2362200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581400" y="59436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14600" y="23622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8600" y="6019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7086600" y="58674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28600" y="23622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8077200" y="2362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28600" y="35814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28600" y="46482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781800" y="35814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7391400" y="47244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142976" y="785794"/>
            <a:ext cx="6500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METODE PEMBELAJARAN KLINIK</a:t>
            </a:r>
            <a:endParaRPr lang="id-ID" sz="3200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065898"/>
            <a:ext cx="521497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APAKAH ITU PRECEPTORSHIP???</a:t>
            </a:r>
            <a:endParaRPr lang="id-ID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3405846"/>
            <a:ext cx="407196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NEXT SESSION&gt;&gt;&gt;&gt;&gt;&gt;&gt;</a:t>
            </a:r>
            <a:endParaRPr lang="id-ID" sz="2800" dirty="0"/>
          </a:p>
        </p:txBody>
      </p:sp>
      <p:sp>
        <p:nvSpPr>
          <p:cNvPr id="5" name="Down Arrow 4"/>
          <p:cNvSpPr/>
          <p:nvPr/>
        </p:nvSpPr>
        <p:spPr>
          <a:xfrm>
            <a:off x="3571868" y="2214554"/>
            <a:ext cx="78581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Rujukan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0174"/>
            <a:ext cx="8382000" cy="4648200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AIPNI (2010). Kurikulum Pendidikan Ners: Implementasi Kurikulum KBK. Untuk kalangan sendiri.</a:t>
            </a:r>
          </a:p>
          <a:p>
            <a:r>
              <a:rPr lang="id-ID" dirty="0" smtClean="0"/>
              <a:t>Bastable, S.B. (2008). </a:t>
            </a:r>
            <a:r>
              <a:rPr lang="id-ID" i="1" dirty="0" smtClean="0"/>
              <a:t>Nurse as Educator.</a:t>
            </a:r>
            <a:r>
              <a:rPr lang="id-ID" dirty="0" smtClean="0"/>
              <a:t> 3rd Ed. Philippine Edition. Jones and Bartlett Publishers.</a:t>
            </a:r>
          </a:p>
          <a:p>
            <a:r>
              <a:rPr lang="id-ID" dirty="0" smtClean="0"/>
              <a:t>Reilly, D.E. &amp; Oermann, M.H. (2002). </a:t>
            </a:r>
            <a:r>
              <a:rPr lang="id-ID" i="1" dirty="0" smtClean="0"/>
              <a:t>Pengajaran Klinis dalam Pendidikan Keperawatan</a:t>
            </a:r>
            <a:r>
              <a:rPr lang="id-ID" dirty="0" smtClean="0"/>
              <a:t>. Edisi 2.  Alih bahasa: Enie Novieastari. Jakarta: EGC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352550" y="1408113"/>
            <a:ext cx="66754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dirty="0">
                <a:latin typeface="Arial" charset="0"/>
                <a:cs typeface="Arial" charset="0"/>
              </a:rPr>
              <a:t>Lulusan </a:t>
            </a:r>
          </a:p>
          <a:p>
            <a:pPr algn="ctr"/>
            <a:r>
              <a:rPr lang="id-ID" sz="2800" dirty="0" smtClean="0">
                <a:latin typeface="Arial" charset="0"/>
                <a:cs typeface="Arial" charset="0"/>
              </a:rPr>
              <a:t>Ners  yang kompeten </a:t>
            </a:r>
            <a:r>
              <a:rPr lang="id-ID" sz="2800" dirty="0">
                <a:latin typeface="Arial" charset="0"/>
                <a:cs typeface="Arial" charset="0"/>
              </a:rPr>
              <a:t>dan handal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71800" y="3505200"/>
            <a:ext cx="343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Peserta didik terlatih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14600" y="4724400"/>
            <a:ext cx="4479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Proses pembelajaran klinik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647825" y="5943600"/>
            <a:ext cx="561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Penyelenggara pendidikan profesi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352550" y="176213"/>
            <a:ext cx="6675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4400" b="1">
                <a:latin typeface="Arial" charset="0"/>
                <a:cs typeface="Arial" charset="0"/>
              </a:rPr>
              <a:t>Pendidikan Profesi Ners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 rot="10800000">
            <a:off x="4038600" y="2513013"/>
            <a:ext cx="838200" cy="765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 rot="10800000">
            <a:off x="4114800" y="4114800"/>
            <a:ext cx="8382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29" name="AutoShape 11"/>
          <p:cNvSpPr>
            <a:spLocks noChangeArrowheads="1"/>
          </p:cNvSpPr>
          <p:nvPr/>
        </p:nvSpPr>
        <p:spPr bwMode="auto">
          <a:xfrm rot="10800000">
            <a:off x="4038600" y="5410200"/>
            <a:ext cx="8382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133600" y="2895600"/>
            <a:ext cx="4800600" cy="2819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3429000" y="685800"/>
            <a:ext cx="1905000" cy="584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FFFF00"/>
                </a:solidFill>
                <a:latin typeface="Tw Cen MT" pitchFamily="34" charset="0"/>
              </a:rPr>
              <a:t>PENDIDIKAN DI RUMAH SAKIT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638800" y="1447800"/>
            <a:ext cx="1905000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FFFF00"/>
                </a:solidFill>
                <a:latin typeface="Tw Cen MT" pitchFamily="34" charset="0"/>
              </a:rPr>
              <a:t>Melatih Ketrampilan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143000" y="1447800"/>
            <a:ext cx="2209800" cy="5842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 dirty="0">
                <a:solidFill>
                  <a:schemeClr val="bg1"/>
                </a:solidFill>
                <a:latin typeface="Tw Cen MT" pitchFamily="34" charset="0"/>
              </a:rPr>
              <a:t>Menanamkan nilai profesional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2971800" y="2209800"/>
            <a:ext cx="2895600" cy="33813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FFFF00"/>
                </a:solidFill>
                <a:latin typeface="Tw Cen MT" pitchFamily="34" charset="0"/>
              </a:rPr>
              <a:t>Peserta Didik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3048000" y="4114800"/>
            <a:ext cx="2819400" cy="83026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FFFF00"/>
                </a:solidFill>
                <a:latin typeface="Tw Cen MT" pitchFamily="34" charset="0"/>
              </a:rPr>
              <a:t>Kurikulum dan sumberdaya pendidikan lainya</a:t>
            </a:r>
          </a:p>
        </p:txBody>
      </p:sp>
      <p:cxnSp>
        <p:nvCxnSpPr>
          <p:cNvPr id="11" name="Shape 10"/>
          <p:cNvCxnSpPr>
            <a:stCxn id="12290" idx="1"/>
            <a:endCxn id="12292" idx="0"/>
          </p:cNvCxnSpPr>
          <p:nvPr/>
        </p:nvCxnSpPr>
        <p:spPr>
          <a:xfrm rot="10800000" flipV="1">
            <a:off x="2247900" y="977900"/>
            <a:ext cx="1181100" cy="4699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5334000" y="990600"/>
            <a:ext cx="1257300" cy="4381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2971800" y="2971800"/>
            <a:ext cx="2895600" cy="584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chemeClr val="bg1"/>
                </a:solidFill>
                <a:latin typeface="Tw Cen MT" pitchFamily="34" charset="0"/>
              </a:rPr>
              <a:t>Kemampuan Staff pendidikan dan klinik</a:t>
            </a:r>
          </a:p>
        </p:txBody>
      </p:sp>
      <p:cxnSp>
        <p:nvCxnSpPr>
          <p:cNvPr id="17" name="Shape 16"/>
          <p:cNvCxnSpPr>
            <a:stCxn id="12292" idx="2"/>
          </p:cNvCxnSpPr>
          <p:nvPr/>
        </p:nvCxnSpPr>
        <p:spPr>
          <a:xfrm rot="16200000" flipH="1">
            <a:off x="2368550" y="1911350"/>
            <a:ext cx="406400" cy="6477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2291" idx="2"/>
            <a:endCxn id="12293" idx="3"/>
          </p:cNvCxnSpPr>
          <p:nvPr/>
        </p:nvCxnSpPr>
        <p:spPr>
          <a:xfrm rot="5400000">
            <a:off x="6055518" y="1843882"/>
            <a:ext cx="347663" cy="7239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3162301" y="2781300"/>
            <a:ext cx="3810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297" idx="0"/>
            <a:endCxn id="12293" idx="2"/>
          </p:cNvCxnSpPr>
          <p:nvPr/>
        </p:nvCxnSpPr>
        <p:spPr>
          <a:xfrm rot="5400000" flipH="1" flipV="1">
            <a:off x="4207669" y="2759869"/>
            <a:ext cx="423863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294313" y="2781300"/>
            <a:ext cx="3825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2781301" y="3848100"/>
            <a:ext cx="5334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620294" y="38473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534694" y="38473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448301" y="3848100"/>
            <a:ext cx="5334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3733800"/>
            <a:ext cx="7010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0" y="3886200"/>
            <a:ext cx="70104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39"/>
          <p:cNvSpPr txBox="1">
            <a:spLocks noChangeArrowheads="1"/>
          </p:cNvSpPr>
          <p:nvPr/>
        </p:nvSpPr>
        <p:spPr bwMode="auto">
          <a:xfrm>
            <a:off x="2057400" y="5334000"/>
            <a:ext cx="5105400" cy="3381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FFFF00"/>
                </a:solidFill>
                <a:latin typeface="Tw Cen MT" pitchFamily="34" charset="0"/>
              </a:rPr>
              <a:t>INTITUSI PENDIDIKAN KEPERAWATAN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 flipH="1" flipV="1">
            <a:off x="1867694" y="5066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2782094" y="5066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4153694" y="5066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6744494" y="5066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5449094" y="5066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2309" idx="1"/>
          </p:cNvCxnSpPr>
          <p:nvPr/>
        </p:nvCxnSpPr>
        <p:spPr>
          <a:xfrm rot="10800000">
            <a:off x="533400" y="762000"/>
            <a:ext cx="1524000" cy="474186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3400" y="762000"/>
            <a:ext cx="2819400" cy="1524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34000" y="838200"/>
            <a:ext cx="2590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5400000">
            <a:off x="5602288" y="3162300"/>
            <a:ext cx="4646612" cy="158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2309" idx="3"/>
          </p:cNvCxnSpPr>
          <p:nvPr/>
        </p:nvCxnSpPr>
        <p:spPr>
          <a:xfrm rot="10800000" flipV="1">
            <a:off x="7162800" y="5486400"/>
            <a:ext cx="838200" cy="174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0" name="TextBox 60"/>
          <p:cNvSpPr txBox="1">
            <a:spLocks noChangeArrowheads="1"/>
          </p:cNvSpPr>
          <p:nvPr/>
        </p:nvSpPr>
        <p:spPr bwMode="auto">
          <a:xfrm>
            <a:off x="7315200" y="3505200"/>
            <a:ext cx="1447800" cy="338138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600">
                <a:solidFill>
                  <a:schemeClr val="bg1"/>
                </a:solidFill>
                <a:latin typeface="Tw Cen MT" pitchFamily="34" charset="0"/>
              </a:rPr>
              <a:t>kolaborasi</a:t>
            </a:r>
          </a:p>
        </p:txBody>
      </p:sp>
      <p:sp>
        <p:nvSpPr>
          <p:cNvPr id="12321" name="TextBox 61"/>
          <p:cNvSpPr txBox="1">
            <a:spLocks noChangeArrowheads="1"/>
          </p:cNvSpPr>
          <p:nvPr/>
        </p:nvSpPr>
        <p:spPr bwMode="auto">
          <a:xfrm>
            <a:off x="228600" y="3581400"/>
            <a:ext cx="1447800" cy="338138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600">
                <a:solidFill>
                  <a:schemeClr val="bg1"/>
                </a:solidFill>
                <a:latin typeface="Tw Cen MT" pitchFamily="34" charset="0"/>
              </a:rPr>
              <a:t>Kolaborasi</a:t>
            </a:r>
          </a:p>
        </p:txBody>
      </p:sp>
      <p:sp>
        <p:nvSpPr>
          <p:cNvPr id="12322" name="TextBox 5"/>
          <p:cNvSpPr txBox="1">
            <a:spLocks noChangeArrowheads="1"/>
          </p:cNvSpPr>
          <p:nvPr/>
        </p:nvSpPr>
        <p:spPr bwMode="auto">
          <a:xfrm>
            <a:off x="5286375" y="3643313"/>
            <a:ext cx="1928813" cy="3381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chemeClr val="bg1"/>
                </a:solidFill>
                <a:latin typeface="Tw Cen MT" pitchFamily="34" charset="0"/>
              </a:rPr>
              <a:t>Sarana Prasarana</a:t>
            </a:r>
          </a:p>
        </p:txBody>
      </p:sp>
      <p:sp>
        <p:nvSpPr>
          <p:cNvPr id="12323" name="TextBox 5"/>
          <p:cNvSpPr txBox="1">
            <a:spLocks noChangeArrowheads="1"/>
          </p:cNvSpPr>
          <p:nvPr/>
        </p:nvSpPr>
        <p:spPr bwMode="auto">
          <a:xfrm>
            <a:off x="2071688" y="3643313"/>
            <a:ext cx="1428750" cy="3381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chemeClr val="bg1"/>
                </a:solidFill>
                <a:latin typeface="Tw Cen MT" pitchFamily="34" charset="0"/>
              </a:rPr>
              <a:t>Finansial</a:t>
            </a:r>
          </a:p>
        </p:txBody>
      </p:sp>
      <p:cxnSp>
        <p:nvCxnSpPr>
          <p:cNvPr id="46" name="Straight Arrow Connector 45"/>
          <p:cNvCxnSpPr>
            <a:stCxn id="12293" idx="0"/>
          </p:cNvCxnSpPr>
          <p:nvPr/>
        </p:nvCxnSpPr>
        <p:spPr>
          <a:xfrm rot="5400000" flipH="1" flipV="1">
            <a:off x="4033838" y="1814512"/>
            <a:ext cx="78105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SISTEM BELAJAR DI KLINIK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Fokus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Belajar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Klinik</a:t>
            </a:r>
            <a:endParaRPr lang="en-US" dirty="0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501775"/>
            <a:ext cx="8229600" cy="49149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Menumbuh-kembangkan Pemikiran kritis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Keselamatan pasien – meminimalisasi resiko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Kepemimpinan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Komunikasi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Praktik berbasis riset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Pengembangan profesional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KKNI level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2" name="Down Arrow 1"/>
          <p:cNvSpPr>
            <a:spLocks noChangeArrowheads="1"/>
          </p:cNvSpPr>
          <p:nvPr/>
        </p:nvSpPr>
        <p:spPr bwMode="auto">
          <a:xfrm>
            <a:off x="3946525" y="4694238"/>
            <a:ext cx="1017588" cy="9969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CC0000"/>
                </a:solidFill>
              </a:rPr>
              <a:t>L</a:t>
            </a:r>
            <a:r>
              <a:rPr lang="en-US" dirty="0" err="1" smtClean="0">
                <a:solidFill>
                  <a:srgbClr val="CC0000"/>
                </a:solidFill>
              </a:rPr>
              <a:t>ahan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praktik</a:t>
            </a:r>
            <a:r>
              <a:rPr lang="id-ID" dirty="0" smtClean="0">
                <a:solidFill>
                  <a:srgbClr val="CC0000"/>
                </a:solidFill>
              </a:rPr>
              <a:t> Klinik</a:t>
            </a:r>
            <a:endParaRPr lang="en-US" dirty="0" smtClean="0">
              <a:solidFill>
                <a:srgbClr val="CC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186766" cy="476886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smtClean="0"/>
              <a:t>“ the heart of the total curriculum plan”</a:t>
            </a:r>
          </a:p>
          <a:p>
            <a:pPr eaLnBrk="1" hangingPunct="1">
              <a:defRPr/>
            </a:pP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skill,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dg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scientifik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id-ID" dirty="0" smtClean="0"/>
          </a:p>
          <a:p>
            <a:pPr>
              <a:defRPr/>
            </a:pP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“ROLE MODEL”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CC0000"/>
                </a:solidFill>
              </a:rPr>
              <a:t>L</a:t>
            </a:r>
            <a:r>
              <a:rPr lang="en-US" dirty="0" err="1" smtClean="0">
                <a:solidFill>
                  <a:srgbClr val="CC0000"/>
                </a:solidFill>
              </a:rPr>
              <a:t>ahan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praktik</a:t>
            </a:r>
            <a:endParaRPr lang="en-US" dirty="0" smtClean="0">
              <a:solidFill>
                <a:srgbClr val="CC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Kondisi saat ini</a:t>
            </a:r>
            <a:r>
              <a:rPr lang="en-US" smtClean="0"/>
              <a:t> 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Mahasiswa sulit menumbuh kembangkan kemampuan profesional karena berbagai faktor : </a:t>
            </a:r>
            <a:r>
              <a:rPr lang="en-US" b="1" i="1" smtClean="0"/>
              <a:t>kurang model peran, hubungan kolaborasi lahan dengan pendidikan, fasilitas, metode pengajaran klinik, dll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CC0000"/>
                </a:solidFill>
              </a:rPr>
              <a:t>Lahan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praktik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sebagai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id-ID" sz="4000" dirty="0" smtClean="0">
                <a:solidFill>
                  <a:srgbClr val="CC0000"/>
                </a:solidFill>
              </a:rPr>
              <a:t/>
            </a:r>
            <a:br>
              <a:rPr lang="id-ID" sz="4000" dirty="0" smtClean="0">
                <a:solidFill>
                  <a:srgbClr val="CC0000"/>
                </a:solidFill>
              </a:rPr>
            </a:br>
            <a:r>
              <a:rPr lang="en-US" sz="4000" dirty="0" err="1" smtClean="0">
                <a:solidFill>
                  <a:srgbClr val="CC0000"/>
                </a:solidFill>
              </a:rPr>
              <a:t>suatu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lingkungan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belajar</a:t>
            </a:r>
            <a:endParaRPr lang="en-US" sz="4000" dirty="0" smtClean="0">
              <a:solidFill>
                <a:srgbClr val="CC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mengintegrasikan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(MC </a:t>
            </a:r>
            <a:r>
              <a:rPr lang="en-US" sz="2800" dirty="0" err="1" smtClean="0"/>
              <a:t>Ghlothin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infante</a:t>
            </a:r>
            <a:r>
              <a:rPr lang="en-US" sz="2800" dirty="0" smtClean="0"/>
              <a:t>, 1985)</a:t>
            </a:r>
          </a:p>
          <a:p>
            <a:pPr>
              <a:defRPr/>
            </a:pPr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esensial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melatih</a:t>
            </a:r>
            <a:r>
              <a:rPr lang="en-US" sz="2800" dirty="0" smtClean="0"/>
              <a:t> </a:t>
            </a:r>
            <a:r>
              <a:rPr lang="id-ID" sz="2800" dirty="0" smtClean="0"/>
              <a:t> dan</a:t>
            </a:r>
            <a:r>
              <a:rPr lang="en-US" sz="2800" dirty="0" smtClean="0"/>
              <a:t> </a:t>
            </a:r>
            <a:r>
              <a:rPr lang="en-US" sz="2800" dirty="0" err="1"/>
              <a:t>menumbuhkan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</a:t>
            </a:r>
            <a:r>
              <a:rPr lang="id-ID" sz="2800" dirty="0" smtClean="0"/>
              <a:t>serta</a:t>
            </a:r>
            <a:r>
              <a:rPr lang="en-US" sz="2800" dirty="0" smtClean="0"/>
              <a:t> </a:t>
            </a:r>
            <a:r>
              <a:rPr lang="en-US" sz="2800" dirty="0" err="1"/>
              <a:t>berprilaku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mahasiswa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Agar </a:t>
            </a:r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berperan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kondusif</a:t>
            </a:r>
            <a:r>
              <a:rPr lang="en-US" sz="2800" dirty="0" smtClean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CC0000"/>
                </a:solidFill>
              </a:rPr>
              <a:t>Kompenen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yg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harus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dikembangkan</a:t>
            </a:r>
            <a:r>
              <a:rPr lang="id-ID" sz="4000" dirty="0" smtClean="0">
                <a:solidFill>
                  <a:srgbClr val="CC0000"/>
                </a:solidFill>
              </a:rPr>
              <a:t/>
            </a:r>
            <a:br>
              <a:rPr lang="id-ID" sz="4000" dirty="0" smtClean="0">
                <a:solidFill>
                  <a:srgbClr val="CC0000"/>
                </a:solidFill>
              </a:rPr>
            </a:b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di</a:t>
            </a:r>
            <a:r>
              <a:rPr lang="id-ID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lahan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praktik</a:t>
            </a:r>
            <a:r>
              <a:rPr lang="en-US" sz="400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.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bagainama</a:t>
            </a:r>
            <a:r>
              <a:rPr lang="en-US" sz="2800" dirty="0" smtClean="0"/>
              <a:t> </a:t>
            </a:r>
            <a:r>
              <a:rPr lang="en-US" sz="2800" dirty="0" err="1" smtClean="0"/>
              <a:t>merawat</a:t>
            </a:r>
            <a:r>
              <a:rPr lang="en-US" sz="2800" dirty="0" smtClean="0"/>
              <a:t>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bagaimana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mengaplikasikan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pengetahuan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dalam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merawat</a:t>
            </a:r>
            <a:r>
              <a:rPr lang="en-US" sz="2800" b="1" i="1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2.     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mencapainya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  <a:defRPr/>
            </a:pPr>
            <a:r>
              <a:rPr lang="en-US" sz="2800" dirty="0" err="1" smtClean="0"/>
              <a:t>Bimbingan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pakar</a:t>
            </a:r>
            <a:r>
              <a:rPr lang="en-US" sz="2800" dirty="0" smtClean="0"/>
              <a:t>, </a:t>
            </a:r>
            <a:r>
              <a:rPr lang="en-US" sz="2800" dirty="0" err="1" smtClean="0"/>
              <a:t>punya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membimbing</a:t>
            </a:r>
            <a:r>
              <a:rPr lang="en-US" sz="2800" dirty="0" smtClean="0"/>
              <a:t>,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memfasilitasi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,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 smtClean="0"/>
              <a:t>atmosfir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Pelatihan Preceptorship_2014</a:t>
            </a:r>
            <a:endParaRPr lang="id-ID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626</Words>
  <Application>Microsoft Macintosh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KONSEP DASAR PEMBELAJARAN KLINIK</vt:lpstr>
      <vt:lpstr>PowerPoint Presentation</vt:lpstr>
      <vt:lpstr>PowerPoint Presentation</vt:lpstr>
      <vt:lpstr>SISTEM BELAJAR DI KLINIK</vt:lpstr>
      <vt:lpstr>Fokus Belajar di Klinik</vt:lpstr>
      <vt:lpstr>Lahan praktik Klinik</vt:lpstr>
      <vt:lpstr>Lahan praktik</vt:lpstr>
      <vt:lpstr>Lahan praktik sebagai  suatu lingkungan belajar</vt:lpstr>
      <vt:lpstr>Kompenen yg harus dikembangkan  di lahan praktik </vt:lpstr>
      <vt:lpstr>Komponen …. (lanjutan)</vt:lpstr>
      <vt:lpstr>Karakteristik lahan praktik yg ideal (1)</vt:lpstr>
      <vt:lpstr>Karakteristik lahan praktik yg ideal (2)</vt:lpstr>
      <vt:lpstr>Pengembangan lingkungan belajar (3)</vt:lpstr>
      <vt:lpstr>Kompenen yg harus dipenuhi</vt:lpstr>
      <vt:lpstr>PROSES PEMBELAJARAN KLINIK</vt:lpstr>
      <vt:lpstr>Interaksi Peserta didik- Pengajar di dalam lingkungan klinik</vt:lpstr>
      <vt:lpstr>PowerPoint Presentation</vt:lpstr>
      <vt:lpstr>PowerPoint Presentation</vt:lpstr>
      <vt:lpstr>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PEMBELAJARAN KLINIK</dc:title>
  <dc:creator>ENIE N</dc:creator>
  <cp:lastModifiedBy>Irna Nursanti</cp:lastModifiedBy>
  <cp:revision>6</cp:revision>
  <dcterms:created xsi:type="dcterms:W3CDTF">2014-02-26T21:56:16Z</dcterms:created>
  <dcterms:modified xsi:type="dcterms:W3CDTF">2018-03-24T04:55:32Z</dcterms:modified>
</cp:coreProperties>
</file>